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jpeg" ContentType="image/jpeg"/>
  <Override PartName="/ppt/media/image3.png" ContentType="image/png"/>
  <Override PartName="/ppt/media/image1.png" ContentType="image/png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0080625" cy="6300787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
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724356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954000" y="4029480"/>
            <a:ext cx="724356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954000" y="402948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4665960" y="402948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3403080" y="239040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5852160" y="239040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body"/>
          </p:nvPr>
        </p:nvSpPr>
        <p:spPr>
          <a:xfrm>
            <a:off x="954000" y="402948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9" name="PlaceHolder 6"/>
          <p:cNvSpPr>
            <a:spLocks noGrp="1"/>
          </p:cNvSpPr>
          <p:nvPr>
            <p:ph type="body"/>
          </p:nvPr>
        </p:nvSpPr>
        <p:spPr>
          <a:xfrm>
            <a:off x="3403080" y="402948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0" name="PlaceHolder 7"/>
          <p:cNvSpPr>
            <a:spLocks noGrp="1"/>
          </p:cNvSpPr>
          <p:nvPr>
            <p:ph type="body"/>
          </p:nvPr>
        </p:nvSpPr>
        <p:spPr>
          <a:xfrm>
            <a:off x="5852160" y="402948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954000" y="2390400"/>
            <a:ext cx="7243560" cy="3137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724356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954000" y="893880"/>
            <a:ext cx="7243560" cy="3008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954000" y="402948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subTitle"/>
          </p:nvPr>
        </p:nvSpPr>
        <p:spPr>
          <a:xfrm>
            <a:off x="954000" y="2390400"/>
            <a:ext cx="7243560" cy="31377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665960" y="402948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954000" y="4029480"/>
            <a:ext cx="724356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724356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954000" y="4029480"/>
            <a:ext cx="724356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954000" y="402948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4665960" y="402948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3403080" y="239040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5852160" y="239040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954000" y="402948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1" name="PlaceHolder 6"/>
          <p:cNvSpPr>
            <a:spLocks noGrp="1"/>
          </p:cNvSpPr>
          <p:nvPr>
            <p:ph type="body"/>
          </p:nvPr>
        </p:nvSpPr>
        <p:spPr>
          <a:xfrm>
            <a:off x="3403080" y="402948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2" name="PlaceHolder 7"/>
          <p:cNvSpPr>
            <a:spLocks noGrp="1"/>
          </p:cNvSpPr>
          <p:nvPr>
            <p:ph type="body"/>
          </p:nvPr>
        </p:nvSpPr>
        <p:spPr>
          <a:xfrm>
            <a:off x="5852160" y="4029480"/>
            <a:ext cx="233208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724356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subTitle"/>
          </p:nvPr>
        </p:nvSpPr>
        <p:spPr>
          <a:xfrm>
            <a:off x="954000" y="893880"/>
            <a:ext cx="7243560" cy="3008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954000" y="402948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3137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4665960" y="402948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65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95400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65960" y="2390400"/>
            <a:ext cx="353484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954000" y="4029480"/>
            <a:ext cx="7243560" cy="149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-1800"/>
            <a:ext cx="10079640" cy="6307920"/>
            <a:chOff x="0" y="-1800"/>
            <a:chExt cx="10079640" cy="6307920"/>
          </a:xfrm>
        </p:grpSpPr>
        <p:sp>
          <p:nvSpPr>
            <p:cNvPr id="1" name="CustomShape 2"/>
            <p:cNvSpPr/>
            <p:nvPr/>
          </p:nvSpPr>
          <p:spPr>
            <a:xfrm>
              <a:off x="0" y="360"/>
              <a:ext cx="10079640" cy="6299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2880" y="2450520"/>
              <a:ext cx="3465000" cy="384948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1440" y="2660400"/>
              <a:ext cx="1953000" cy="216972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7118280" y="1540800"/>
              <a:ext cx="2330640" cy="258948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6614280" y="-1800"/>
              <a:ext cx="1322640" cy="146952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118280" y="5396760"/>
              <a:ext cx="818640" cy="9093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rot="21010200">
              <a:off x="7022160" y="1651320"/>
              <a:ext cx="2737080" cy="40356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379800" y="1714680"/>
              <a:ext cx="9323640" cy="416484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0" y="1440"/>
              <a:ext cx="10079640" cy="629856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CustomShape 11" hidden="1"/>
          <p:cNvSpPr/>
          <p:nvPr/>
        </p:nvSpPr>
        <p:spPr>
          <a:xfrm>
            <a:off x="8628840" y="0"/>
            <a:ext cx="567000" cy="10501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12"/>
          <p:cNvGrpSpPr/>
          <p:nvPr/>
        </p:nvGrpSpPr>
        <p:grpSpPr>
          <a:xfrm>
            <a:off x="0" y="-1800"/>
            <a:ext cx="10079640" cy="6307920"/>
            <a:chOff x="0" y="-1800"/>
            <a:chExt cx="10079640" cy="6307920"/>
          </a:xfrm>
        </p:grpSpPr>
        <p:sp>
          <p:nvSpPr>
            <p:cNvPr id="12" name="CustomShape 13"/>
            <p:cNvSpPr/>
            <p:nvPr/>
          </p:nvSpPr>
          <p:spPr>
            <a:xfrm>
              <a:off x="0" y="360"/>
              <a:ext cx="10079640" cy="629964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2880" y="2450520"/>
              <a:ext cx="3465000" cy="384948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1440" y="2660400"/>
              <a:ext cx="1953000" cy="216972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7118280" y="1540800"/>
              <a:ext cx="2330640" cy="258948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6614280" y="-1800"/>
              <a:ext cx="1322640" cy="146952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7118280" y="5396760"/>
              <a:ext cx="818640" cy="9093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0" y="1440"/>
              <a:ext cx="10079640" cy="629856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" name="PlaceHolder 20"/>
          <p:cNvSpPr>
            <a:spLocks noGrp="1"/>
          </p:cNvSpPr>
          <p:nvPr>
            <p:ph type="title"/>
          </p:nvPr>
        </p:nvSpPr>
        <p:spPr>
          <a:xfrm>
            <a:off x="954000" y="1928160"/>
            <a:ext cx="7296480" cy="245916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Mastertitelformat bearbeiten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0" name="PlaceHolder 21"/>
          <p:cNvSpPr>
            <a:spLocks noGrp="1"/>
          </p:cNvSpPr>
          <p:nvPr>
            <p:ph type="dt"/>
          </p:nvPr>
        </p:nvSpPr>
        <p:spPr>
          <a:xfrm rot="5400000">
            <a:off x="8295120" y="1659240"/>
            <a:ext cx="910440" cy="25200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60DD9BB0-F65D-44E2-9F38-827DEEE9D3A7}" type="datetime">
              <a:rPr b="0" lang="de-DE" sz="1000" spc="-1" strike="noStrike">
                <a:solidFill>
                  <a:srgbClr val="ffffff"/>
                </a:solidFill>
                <a:latin typeface="Century Gothic"/>
              </a:rPr>
              <a:t>08.03.19</a:t>
            </a:fld>
            <a:endParaRPr b="0" lang="de-DE" sz="1000" spc="-1" strike="noStrike">
              <a:latin typeface="Times New Roman"/>
            </a:endParaRPr>
          </a:p>
        </p:txBody>
      </p:sp>
      <p:sp>
        <p:nvSpPr>
          <p:cNvPr id="21" name="PlaceHolder 22"/>
          <p:cNvSpPr>
            <a:spLocks noGrp="1"/>
          </p:cNvSpPr>
          <p:nvPr>
            <p:ph type="ftr"/>
          </p:nvPr>
        </p:nvSpPr>
        <p:spPr>
          <a:xfrm rot="5400000">
            <a:off x="7229880" y="2976840"/>
            <a:ext cx="3545640" cy="252360"/>
          </a:xfrm>
          <a:prstGeom prst="rect">
            <a:avLst/>
          </a:prstGeom>
        </p:spPr>
        <p:txBody>
          <a:bodyPr anchor="b">
            <a:noAutofit/>
          </a:bodyPr>
          <a:p>
            <a:pPr algn="ctr"/>
            <a:endParaRPr b="0" lang="de-DE" sz="1400" spc="-1" strike="noStrike"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0" lang="de-DE" sz="1000" spc="-1" strike="noStrike">
                <a:solidFill>
                  <a:srgbClr val="ffffff"/>
                </a:solidFill>
                <a:latin typeface="Century Gothic"/>
              </a:rPr>
              <a:t>              </a:t>
            </a:r>
            <a:endParaRPr b="0" lang="de-DE" sz="1000" spc="-1" strike="noStrike">
              <a:latin typeface="Times New Roman"/>
            </a:endParaRPr>
          </a:p>
        </p:txBody>
      </p:sp>
      <p:sp>
        <p:nvSpPr>
          <p:cNvPr id="22" name="CustomShape 23"/>
          <p:cNvSpPr/>
          <p:nvPr/>
        </p:nvSpPr>
        <p:spPr>
          <a:xfrm>
            <a:off x="8628840" y="0"/>
            <a:ext cx="567000" cy="10501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" name="PlaceHolder 24"/>
          <p:cNvSpPr>
            <a:spLocks noGrp="1"/>
          </p:cNvSpPr>
          <p:nvPr>
            <p:ph type="sldNum"/>
          </p:nvPr>
        </p:nvSpPr>
        <p:spPr>
          <a:xfrm>
            <a:off x="8557200" y="268200"/>
            <a:ext cx="693000" cy="70488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51B5E5BC-233B-4F31-B559-CB63A3CE48DA}" type="slidenum">
              <a:rPr b="0" lang="de-DE" sz="2800" spc="-1" strike="noStrike">
                <a:solidFill>
                  <a:srgbClr val="ffffff"/>
                </a:solidFill>
                <a:latin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sp>
        <p:nvSpPr>
          <p:cNvPr id="24" name="PlaceHolder 25"/>
          <p:cNvSpPr>
            <a:spLocks noGrp="1"/>
          </p:cNvSpPr>
          <p:nvPr>
            <p:ph type="body"/>
          </p:nvPr>
        </p:nvSpPr>
        <p:spPr>
          <a:xfrm>
            <a:off x="502920" y="1473120"/>
            <a:ext cx="9071640" cy="3653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29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50" spc="-1" strike="noStrike">
                <a:solidFill>
                  <a:srgbClr val="404040"/>
                </a:solidFill>
                <a:latin typeface="Century Gothic"/>
              </a:rPr>
              <a:t>Format des Gliederungstextes durch Klicken bearbeiten</a:t>
            </a:r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032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80" spc="-1" strike="noStrike">
                <a:solidFill>
                  <a:srgbClr val="404040"/>
                </a:solidFill>
                <a:latin typeface="Century Gothic"/>
              </a:rPr>
              <a:t>Zweite Gliederungsebene</a:t>
            </a:r>
            <a:endParaRPr b="0" lang="en-US" sz="128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76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100" spc="-1" strike="noStrike">
                <a:solidFill>
                  <a:srgbClr val="404040"/>
                </a:solidFill>
                <a:latin typeface="Century Gothic"/>
              </a:rPr>
              <a:t>Dritte Gliederungsebene</a:t>
            </a:r>
            <a:endParaRPr b="0" lang="en-US" sz="11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0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100" spc="-1" strike="noStrike">
                <a:solidFill>
                  <a:srgbClr val="404040"/>
                </a:solidFill>
                <a:latin typeface="Century Gothic"/>
              </a:rPr>
              <a:t>Vierte Gliederungsebene</a:t>
            </a:r>
            <a:endParaRPr b="0" lang="en-US" sz="11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4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29" spc="-1" strike="noStrike">
                <a:solidFill>
                  <a:srgbClr val="404040"/>
                </a:solidFill>
                <a:latin typeface="Century Gothic"/>
              </a:rPr>
              <a:t>Fünfte Gliederungsebene</a:t>
            </a:r>
            <a:endParaRPr b="0" lang="en-US" sz="1829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4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29" spc="-1" strike="noStrike">
                <a:solidFill>
                  <a:srgbClr val="404040"/>
                </a:solidFill>
                <a:latin typeface="Century Gothic"/>
              </a:rPr>
              <a:t>Sechste Gliederungsebene</a:t>
            </a:r>
            <a:endParaRPr b="0" lang="en-US" sz="1829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4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29" spc="-1" strike="noStrike">
                <a:solidFill>
                  <a:srgbClr val="404040"/>
                </a:solidFill>
                <a:latin typeface="Century Gothic"/>
              </a:rPr>
              <a:t>Siebte Gliederungsebene</a:t>
            </a:r>
            <a:endParaRPr b="0" lang="en-US" sz="1829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0" y="-1800"/>
            <a:ext cx="10079640" cy="6307920"/>
            <a:chOff x="0" y="-1800"/>
            <a:chExt cx="10079640" cy="6307920"/>
          </a:xfrm>
        </p:grpSpPr>
        <p:sp>
          <p:nvSpPr>
            <p:cNvPr id="62" name="CustomShape 2"/>
            <p:cNvSpPr/>
            <p:nvPr/>
          </p:nvSpPr>
          <p:spPr>
            <a:xfrm>
              <a:off x="0" y="360"/>
              <a:ext cx="10079640" cy="6299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3" name="CustomShape 3"/>
            <p:cNvSpPr/>
            <p:nvPr/>
          </p:nvSpPr>
          <p:spPr>
            <a:xfrm>
              <a:off x="2880" y="2450520"/>
              <a:ext cx="3465000" cy="384948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4" name="CustomShape 4"/>
            <p:cNvSpPr/>
            <p:nvPr/>
          </p:nvSpPr>
          <p:spPr>
            <a:xfrm>
              <a:off x="1440" y="2660400"/>
              <a:ext cx="1953000" cy="216972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5" name="CustomShape 5"/>
            <p:cNvSpPr/>
            <p:nvPr/>
          </p:nvSpPr>
          <p:spPr>
            <a:xfrm>
              <a:off x="7118280" y="1540800"/>
              <a:ext cx="2330640" cy="258948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6" name="CustomShape 6"/>
            <p:cNvSpPr/>
            <p:nvPr/>
          </p:nvSpPr>
          <p:spPr>
            <a:xfrm>
              <a:off x="6614280" y="-1800"/>
              <a:ext cx="1322640" cy="146952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7" name="CustomShape 7"/>
            <p:cNvSpPr/>
            <p:nvPr/>
          </p:nvSpPr>
          <p:spPr>
            <a:xfrm>
              <a:off x="7118280" y="5396760"/>
              <a:ext cx="818640" cy="9093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8" name="CustomShape 8"/>
            <p:cNvSpPr/>
            <p:nvPr/>
          </p:nvSpPr>
          <p:spPr>
            <a:xfrm rot="21010200">
              <a:off x="7022160" y="1651320"/>
              <a:ext cx="2737080" cy="40356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9"/>
            <p:cNvSpPr/>
            <p:nvPr/>
          </p:nvSpPr>
          <p:spPr>
            <a:xfrm>
              <a:off x="379800" y="1714680"/>
              <a:ext cx="9323640" cy="416484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10"/>
            <p:cNvSpPr/>
            <p:nvPr/>
          </p:nvSpPr>
          <p:spPr>
            <a:xfrm>
              <a:off x="0" y="1440"/>
              <a:ext cx="10079640" cy="629856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1" name="CustomShape 11"/>
          <p:cNvSpPr/>
          <p:nvPr/>
        </p:nvSpPr>
        <p:spPr>
          <a:xfrm>
            <a:off x="8628840" y="0"/>
            <a:ext cx="567000" cy="10501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2" name="PlaceHolder 12"/>
          <p:cNvSpPr>
            <a:spLocks noGrp="1"/>
          </p:cNvSpPr>
          <p:nvPr>
            <p:ph type="title"/>
          </p:nvPr>
        </p:nvSpPr>
        <p:spPr>
          <a:xfrm>
            <a:off x="954000" y="893880"/>
            <a:ext cx="7243560" cy="64872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Mastertitelformat bearbeiten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13"/>
          <p:cNvSpPr>
            <a:spLocks noGrp="1"/>
          </p:cNvSpPr>
          <p:nvPr>
            <p:ph type="body"/>
          </p:nvPr>
        </p:nvSpPr>
        <p:spPr>
          <a:xfrm>
            <a:off x="954000" y="2390400"/>
            <a:ext cx="7243560" cy="313776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Mastertextformat bearbeiten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Zweite Ebene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Dritte Ebene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Vierte Ebene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Fünfte Ebene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4" name="PlaceHolder 14"/>
          <p:cNvSpPr>
            <a:spLocks noGrp="1"/>
          </p:cNvSpPr>
          <p:nvPr>
            <p:ph type="dt"/>
          </p:nvPr>
        </p:nvSpPr>
        <p:spPr>
          <a:xfrm>
            <a:off x="8805600" y="5872680"/>
            <a:ext cx="818640" cy="280440"/>
          </a:xfrm>
          <a:prstGeom prst="rect">
            <a:avLst/>
          </a:prstGeom>
        </p:spPr>
        <p:txBody>
          <a:bodyPr>
            <a:noAutofit/>
          </a:bodyPr>
          <a:p>
            <a:pPr algn="r">
              <a:lnSpc>
                <a:spcPct val="100000"/>
              </a:lnSpc>
            </a:pPr>
            <a:fld id="{8A89CBA2-EB39-4573-AFA1-3948E64B8FAC}" type="datetime">
              <a:rPr b="1" lang="de-DE" sz="1000" spc="-1" strike="noStrike">
                <a:solidFill>
                  <a:srgbClr val="acd433"/>
                </a:solidFill>
                <a:latin typeface="Century Gothic"/>
              </a:rPr>
              <a:t>08.03.19</a:t>
            </a:fld>
            <a:endParaRPr b="0" lang="de-DE" sz="1000" spc="-1" strike="noStrike">
              <a:latin typeface="Times New Roman"/>
            </a:endParaRPr>
          </a:p>
        </p:txBody>
      </p:sp>
      <p:sp>
        <p:nvSpPr>
          <p:cNvPr id="75" name="PlaceHolder 15"/>
          <p:cNvSpPr>
            <a:spLocks noGrp="1"/>
          </p:cNvSpPr>
          <p:nvPr>
            <p:ph type="ftr"/>
          </p:nvPr>
        </p:nvSpPr>
        <p:spPr>
          <a:xfrm>
            <a:off x="435960" y="5870520"/>
            <a:ext cx="3190680" cy="280440"/>
          </a:xfrm>
          <a:prstGeom prst="rect">
            <a:avLst/>
          </a:prstGeom>
        </p:spPr>
        <p:txBody>
          <a:bodyPr anchor="b">
            <a:noAutofit/>
          </a:bodyPr>
          <a:p>
            <a:pPr algn="ctr"/>
            <a:endParaRPr b="0" lang="de-DE" sz="1400" spc="-1" strike="noStrike"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1" lang="de-DE" sz="1000" spc="-1" strike="noStrike">
                <a:solidFill>
                  <a:srgbClr val="acd433"/>
                </a:solidFill>
                <a:latin typeface="Century Gothic"/>
              </a:rPr>
              <a:t>              </a:t>
            </a:r>
            <a:endParaRPr b="0" lang="de-DE" sz="1000" spc="-1" strike="noStrike">
              <a:latin typeface="Times New Roman"/>
            </a:endParaRPr>
          </a:p>
        </p:txBody>
      </p:sp>
      <p:sp>
        <p:nvSpPr>
          <p:cNvPr id="76" name="PlaceHolder 16"/>
          <p:cNvSpPr>
            <a:spLocks noGrp="1"/>
          </p:cNvSpPr>
          <p:nvPr>
            <p:ph type="sldNum"/>
          </p:nvPr>
        </p:nvSpPr>
        <p:spPr>
          <a:xfrm>
            <a:off x="8558640" y="271080"/>
            <a:ext cx="693000" cy="70488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4E4D528F-BDCC-46DA-9717-5DEDA6A0D559}" type="slidenum">
              <a:rPr b="0" lang="de-DE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de-DE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954000" y="1929600"/>
            <a:ext cx="7296480" cy="2459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ebebeb"/>
                </a:solidFill>
                <a:latin typeface="Century Gothic"/>
              </a:rPr>
              <a:t>Einführung Machine Learning</a:t>
            </a:r>
            <a:br/>
            <a:br/>
            <a:r>
              <a:rPr b="0" lang="en-US" sz="4000" spc="-1" strike="noStrike">
                <a:solidFill>
                  <a:srgbClr val="ebebeb"/>
                </a:solidFill>
                <a:latin typeface="Century Gothic"/>
              </a:rPr>
              <a:t>1. Lineare Regression</a:t>
            </a:r>
            <a:br/>
            <a:r>
              <a:rPr b="0" lang="en-US" sz="4000" spc="-1" strike="noStrike">
                <a:solidFill>
                  <a:srgbClr val="ebebeb"/>
                </a:solidFill>
                <a:latin typeface="Century Gothic"/>
              </a:rPr>
              <a:t>2. Logistische Regression</a:t>
            </a:r>
            <a:endParaRPr b="0" lang="en-US" sz="40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954000" y="4388400"/>
            <a:ext cx="7296480" cy="790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Inhaltsplatzhalter 8" descr=""/>
          <p:cNvPicPr/>
          <p:nvPr/>
        </p:nvPicPr>
        <p:blipFill>
          <a:blip r:embed="rId1"/>
          <a:stretch/>
        </p:blipFill>
        <p:spPr>
          <a:xfrm>
            <a:off x="314640" y="1509480"/>
            <a:ext cx="9764280" cy="4789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954000" y="893160"/>
            <a:ext cx="7243560" cy="6487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1. Lineare Regression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424440" y="2265840"/>
            <a:ext cx="8302680" cy="33588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3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Ziel: </a:t>
            </a: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Linearen Zusammenhang zwischen 2 Variablen zu finden</a:t>
            </a: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Löst Regressions-Probleme</a:t>
            </a: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Output-Variable ist stetig</a:t>
            </a: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Statistische Methode, um bestmögliche Gerade durch </a:t>
            </a:r>
            <a:br/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 Daten zu ermitteln</a:t>
            </a: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D.h.: </a:t>
            </a: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Minimieren der quadratischen Abweichung zw. Punkten und Gerade</a:t>
            </a: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6400" spc="-1" strike="noStrike">
                <a:solidFill>
                  <a:srgbClr val="404040"/>
                </a:solidFill>
                <a:latin typeface="Century Gothic"/>
              </a:rPr>
              <a:t>Y = Zielgröße, X = Einflussgröße</a:t>
            </a: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64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18" name="Grafik 6" descr=""/>
          <p:cNvPicPr/>
          <p:nvPr/>
        </p:nvPicPr>
        <p:blipFill>
          <a:blip r:embed="rId1"/>
          <a:stretch/>
        </p:blipFill>
        <p:spPr>
          <a:xfrm>
            <a:off x="7608600" y="2490120"/>
            <a:ext cx="2237760" cy="3135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954000" y="893880"/>
            <a:ext cx="7243560" cy="6487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1. Lineare Regression - Demo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954000" y="2390400"/>
            <a:ext cx="7243560" cy="3137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954000" y="893880"/>
            <a:ext cx="7243560" cy="6487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2. Logistische Regression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424440" y="2265840"/>
            <a:ext cx="8302680" cy="31377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3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Ziel: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Datenpunkte beider Kategorien mit </a:t>
            </a:r>
            <a:br/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stufenähnlicher Kurve voneinander zu trennen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Beschreibt Zusammenhang zwischen unabhängigen</a:t>
            </a:r>
            <a:br/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Variablen und einer binären </a:t>
            </a:r>
            <a:br/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abhängigen Variablen (0 oder 1)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löst Klassifizierungs-Probleme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Output-Variable ist kategorisch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23" name="Grafik 4" descr=""/>
          <p:cNvPicPr/>
          <p:nvPr/>
        </p:nvPicPr>
        <p:blipFill>
          <a:blip r:embed="rId1"/>
          <a:stretch/>
        </p:blipFill>
        <p:spPr>
          <a:xfrm>
            <a:off x="6427800" y="2466000"/>
            <a:ext cx="3539520" cy="2738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954000" y="893880"/>
            <a:ext cx="7243560" cy="649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2. Logistische Regression - Demo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954000" y="2390400"/>
            <a:ext cx="7243560" cy="3137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165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48</TotalTime>
  <Application>LibreOffice/6.2.0.3$Linux_X86_64 LibreOffice_project/7214efd935fe89a596a09a8da3a4bcd40563e275</Application>
  <Words>74</Words>
  <Paragraphs>21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2019-03-07T11:17:53Z</dcterms:created>
  <dc:creator>Simon Büttner</dc:creator>
  <dc:description/>
  <dc:language>de-DE</dc:language>
  <cp:lastModifiedBy/>
  <dcterms:modified xsi:type="dcterms:W3CDTF">2019-03-08T10:45:56Z</dcterms:modified>
  <cp:revision>22</cp:revision>
  <dc:subject/>
  <dc:title>Einführung Machine Learning  1. Lineare Regression 2. Logistische Regression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Breitbild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